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60" r:id="rId5"/>
    <p:sldId id="262" r:id="rId6"/>
    <p:sldId id="259" r:id="rId7"/>
    <p:sldId id="263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72"/>
    <a:srgbClr val="93272C"/>
    <a:srgbClr val="003C71"/>
    <a:srgbClr val="4472C4"/>
    <a:srgbClr val="64A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8"/>
    <p:restoredTop sz="94718"/>
  </p:normalViewPr>
  <p:slideViewPr>
    <p:cSldViewPr snapToGrid="0" snapToObjects="1">
      <p:cViewPr varScale="1">
        <p:scale>
          <a:sx n="93" d="100"/>
          <a:sy n="93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F6BE-3D70-D54B-8246-B2ABD2FBB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E1FE9-59D7-4045-8472-31F0684B5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58C5-492F-254B-A311-C65B0AE7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B28BA-5949-1D49-B984-16A4F46C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3BCCF-7283-4144-B5CF-F4D53268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1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AB84-2BAB-1A4D-8FBA-2B765FB4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CD982-2358-5E47-BDB4-3F6CCE1C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81F1-17A1-6E42-9E0E-62B63174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2C485-E1A5-CC46-A309-D410B2D5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F0D2A-6E14-104C-940B-5DB208BA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3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74D4C-F48E-EA45-AF9C-720F58403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C771F-1FF4-CB46-BB59-1DCC32A53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17BBA-4742-A74C-91EA-1BE52FC6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096FE-EB6E-DE4C-9A3D-A51F3018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574CC-7FA7-E94F-BD81-BDAEFB01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0928-89BC-6A47-B385-5BF830B2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E2A5-462D-184B-8B38-BBC77886E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87BFF-F56F-5248-9B1C-B5323CBD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B4877-6022-B443-8C6E-5DB9231D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9F430-E025-8441-AF07-00E6C250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9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091C-6D5B-AF45-B1C8-91E723CF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04B0-C4EB-794D-8F09-F4508A2E7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83A61-E165-FC45-96D8-3B79E5C9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A6203-800C-DC4C-8B3A-F978E2D5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D5DAE-991B-E947-8300-B582056B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2D8A-3661-844F-B9F7-A75BBB55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2DE6-8B83-3943-B11E-41423AC27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C9AC5-20AB-384B-BFF3-8B9D4A660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A6309-F22A-4F47-80B3-98753968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AE9F2-B903-D748-821B-998AE288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0ED9C-5BA7-9340-82DC-CC5BAB07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9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1B4E-BAF6-7C40-8257-BF4C5ADF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C5E19-05B9-7640-A2A7-F39159A06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766DC-E85A-5744-9214-136580F65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CCE89-1820-1B4D-AE00-758022102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003B9-D848-A840-B871-0AB75D0A3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18D92-040C-434D-B474-0FDCB2CE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D458FF-5619-384F-A3E9-1D824694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5749A-FA41-0449-A011-9539C7F0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097F-0971-8647-9EC7-6C2FC8C5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54316-8755-C942-8A86-CF07D26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9E3AE-BF10-B047-B1DC-3B0878D1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CC72D-3E0E-D04E-BEBC-84A30D5C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BBB37-A7B0-8340-98BE-EA59C22D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EA444-94D9-C743-941E-34E8D0F2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0989-BBBF-844E-9702-0A18DDDB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3F11-0103-904E-A866-64138C24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6B5FF-1DE8-E142-BE39-93232156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1E563-47C3-A644-B78D-9E3A517AB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CE93F-B819-D445-A82E-DDF8DF59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EF339-EAF4-D14A-B18E-382C6566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AF107-E1F4-9443-990E-EC4F74FB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3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1141-017D-8549-81EA-D67A1E2A5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B95EA-A99D-3341-A49F-298FBD995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D6414-F318-7044-9BE3-D881BC6EC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39425-62E5-1C47-9636-583BB846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82072-601B-644F-AAFE-1E9BE5C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B92A1-4D4E-A743-A16F-CBB9E387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2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5D62D-0D3B-5745-AE42-6633BF05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8E94B-7C9C-DE4D-BF4B-DBBA947C7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F896-6F71-6349-8613-7DFC3A3CC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4E57-4754-2843-A10C-B288A9407A9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3B74A-19A5-1949-B80B-51F7F3041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7099-20F4-DD45-98D6-72F50796A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70B21-14C8-B149-982F-D53E1F1D4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567F6F4-CD57-8241-BCFF-CFC338398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4" t="1434" r="14536" b="1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6A4F38A-5C60-8C4C-8D4B-0E821C52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766"/>
            <a:ext cx="12192000" cy="53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D3DB548-ED3D-214A-91CE-2513C54644F1}"/>
              </a:ext>
            </a:extLst>
          </p:cNvPr>
          <p:cNvSpPr txBox="1"/>
          <p:nvPr/>
        </p:nvSpPr>
        <p:spPr>
          <a:xfrm>
            <a:off x="1117600" y="2211248"/>
            <a:ext cx="995680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8000" b="1" dirty="0">
                <a:solidFill>
                  <a:schemeClr val="accent4"/>
                </a:solidFill>
                <a:latin typeface="Helvetica" pitchFamily="2" charset="0"/>
              </a:rPr>
              <a:t>Learning</a:t>
            </a:r>
            <a:endParaRPr lang="en-US" sz="8000" b="1" dirty="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ts val="5700"/>
              </a:lnSpc>
            </a:pPr>
            <a:r>
              <a:rPr lang="en-US" sz="6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Helvetica" pitchFamily="2" charset="0"/>
              </a:rPr>
              <a:t>is not one-size-fits-all.</a:t>
            </a:r>
          </a:p>
          <a:p>
            <a:pPr algn="ctr"/>
            <a:r>
              <a:rPr lang="en-US" sz="3300" b="1" dirty="0">
                <a:solidFill>
                  <a:schemeClr val="accent4"/>
                </a:solidFill>
                <a:latin typeface="Helvetica" pitchFamily="2" charset="0"/>
              </a:rPr>
              <a:t>Every child is different. </a:t>
            </a:r>
          </a:p>
          <a:p>
            <a:pPr algn="ctr">
              <a:lnSpc>
                <a:spcPts val="6500"/>
              </a:lnSpc>
            </a:pPr>
            <a:endParaRPr lang="en-US" sz="55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A2C4EE2-27C9-6647-925D-0E51D489D80A}"/>
              </a:ext>
            </a:extLst>
          </p:cNvPr>
          <p:cNvSpPr/>
          <p:nvPr/>
        </p:nvSpPr>
        <p:spPr>
          <a:xfrm>
            <a:off x="350282" y="250705"/>
            <a:ext cx="2890976" cy="19608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34E24F-2599-474F-8DE1-EEEF2BFE2D87}"/>
              </a:ext>
            </a:extLst>
          </p:cNvPr>
          <p:cNvSpPr/>
          <p:nvPr/>
        </p:nvSpPr>
        <p:spPr>
          <a:xfrm>
            <a:off x="8934180" y="4590171"/>
            <a:ext cx="2966874" cy="20313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842857B-2E8D-8A48-A6AE-92A591129063}"/>
              </a:ext>
            </a:extLst>
          </p:cNvPr>
          <p:cNvSpPr/>
          <p:nvPr/>
        </p:nvSpPr>
        <p:spPr>
          <a:xfrm>
            <a:off x="8049492" y="236504"/>
            <a:ext cx="3851562" cy="12880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D0A015-5767-8741-8398-9C20BB1D34F6}"/>
              </a:ext>
            </a:extLst>
          </p:cNvPr>
          <p:cNvSpPr/>
          <p:nvPr/>
        </p:nvSpPr>
        <p:spPr>
          <a:xfrm>
            <a:off x="350282" y="5232950"/>
            <a:ext cx="4216300" cy="12880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8073FB4-70CB-DD48-80CD-026C4633C4A9}"/>
              </a:ext>
            </a:extLst>
          </p:cNvPr>
          <p:cNvSpPr/>
          <p:nvPr/>
        </p:nvSpPr>
        <p:spPr>
          <a:xfrm>
            <a:off x="10018239" y="1943146"/>
            <a:ext cx="1882815" cy="2272663"/>
          </a:xfrm>
          <a:prstGeom prst="roundRect">
            <a:avLst/>
          </a:prstGeom>
          <a:solidFill>
            <a:srgbClr val="003C7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B57DC48-1F9F-5343-A81B-2F877120414E}"/>
              </a:ext>
            </a:extLst>
          </p:cNvPr>
          <p:cNvSpPr/>
          <p:nvPr/>
        </p:nvSpPr>
        <p:spPr>
          <a:xfrm>
            <a:off x="350282" y="2592695"/>
            <a:ext cx="1773382" cy="22726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D45DF4B-407E-EC49-8B10-B0CB84B50165}"/>
              </a:ext>
            </a:extLst>
          </p:cNvPr>
          <p:cNvSpPr/>
          <p:nvPr/>
        </p:nvSpPr>
        <p:spPr>
          <a:xfrm>
            <a:off x="4086563" y="250705"/>
            <a:ext cx="3145510" cy="12880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8CB81AB-7C4A-494E-B8EE-8113ED8BA5DC}"/>
              </a:ext>
            </a:extLst>
          </p:cNvPr>
          <p:cNvSpPr/>
          <p:nvPr/>
        </p:nvSpPr>
        <p:spPr>
          <a:xfrm>
            <a:off x="5226101" y="5224258"/>
            <a:ext cx="3048560" cy="12880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FD3D8E-F5AA-A647-95BC-5FED42948EAA}"/>
              </a:ext>
            </a:extLst>
          </p:cNvPr>
          <p:cNvSpPr txBox="1"/>
          <p:nvPr/>
        </p:nvSpPr>
        <p:spPr>
          <a:xfrm>
            <a:off x="10228483" y="3324839"/>
            <a:ext cx="1438274" cy="70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200" b="1" i="1" dirty="0">
                <a:solidFill>
                  <a:schemeClr val="accent4"/>
                </a:solidFill>
                <a:latin typeface="Helvetica Bold Oblique" pitchFamily="2" charset="0"/>
              </a:rPr>
              <a:t>We can help.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340552BB-AE65-7743-B051-2FEAA5DD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804" y="2058534"/>
            <a:ext cx="2923633" cy="12801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7A4D94-C8B6-814C-A2BD-6EC8B7E7E267}"/>
              </a:ext>
            </a:extLst>
          </p:cNvPr>
          <p:cNvSpPr txBox="1"/>
          <p:nvPr/>
        </p:nvSpPr>
        <p:spPr>
          <a:xfrm>
            <a:off x="594583" y="440107"/>
            <a:ext cx="2350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472C4"/>
                </a:solidFill>
                <a:latin typeface="Helvetica" pitchFamily="2" charset="0"/>
              </a:rPr>
              <a:t>Where does </a:t>
            </a:r>
            <a:br>
              <a:rPr lang="en-US" sz="2400" b="1" dirty="0">
                <a:solidFill>
                  <a:srgbClr val="4472C4"/>
                </a:solidFill>
                <a:latin typeface="Helvetica" pitchFamily="2" charset="0"/>
              </a:rPr>
            </a:br>
            <a:r>
              <a:rPr lang="en-US" sz="2400" b="1" dirty="0">
                <a:solidFill>
                  <a:srgbClr val="4472C4"/>
                </a:solidFill>
                <a:latin typeface="Helvetica" pitchFamily="2" charset="0"/>
              </a:rPr>
              <a:t>a parent or guardian find information?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C23EE8-0E06-EA47-A5E7-06B6A8FD88D1}"/>
              </a:ext>
            </a:extLst>
          </p:cNvPr>
          <p:cNvSpPr txBox="1"/>
          <p:nvPr/>
        </p:nvSpPr>
        <p:spPr>
          <a:xfrm>
            <a:off x="8395855" y="332673"/>
            <a:ext cx="3270902" cy="111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64A708"/>
                </a:solidFill>
                <a:latin typeface="Helvetica" pitchFamily="2" charset="0"/>
              </a:rPr>
              <a:t>504 Plan? </a:t>
            </a:r>
          </a:p>
          <a:p>
            <a:pPr algn="ctr">
              <a:lnSpc>
                <a:spcPts val="2600"/>
              </a:lnSpc>
            </a:pPr>
            <a:r>
              <a:rPr lang="en-US" sz="2400" b="1" i="1" dirty="0">
                <a:solidFill>
                  <a:srgbClr val="64A708"/>
                </a:solidFill>
                <a:latin typeface="Helvetica Bold Oblique" pitchFamily="2" charset="0"/>
              </a:rPr>
              <a:t>What’s that?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23B054-4367-4940-9EFA-3AD297F33CB6}"/>
              </a:ext>
            </a:extLst>
          </p:cNvPr>
          <p:cNvSpPr txBox="1"/>
          <p:nvPr/>
        </p:nvSpPr>
        <p:spPr>
          <a:xfrm>
            <a:off x="9122217" y="4850168"/>
            <a:ext cx="2590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6272"/>
                </a:solidFill>
                <a:latin typeface="Helvetica Bold Oblique" pitchFamily="2" charset="0"/>
              </a:rPr>
              <a:t>Are there local supports available in our community?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DA5D59-9473-074F-A9D2-A616213D8C53}"/>
              </a:ext>
            </a:extLst>
          </p:cNvPr>
          <p:cNvSpPr txBox="1"/>
          <p:nvPr/>
        </p:nvSpPr>
        <p:spPr>
          <a:xfrm>
            <a:off x="4269342" y="386906"/>
            <a:ext cx="2784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6272"/>
                </a:solidFill>
                <a:latin typeface="HELVETICA BOLD OBLIQUE" pitchFamily="2" charset="0"/>
              </a:rPr>
              <a:t>My child was just diagnosed. Who should I contact?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D11848-BF81-8341-9F99-ACE07826F780}"/>
              </a:ext>
            </a:extLst>
          </p:cNvPr>
          <p:cNvSpPr txBox="1"/>
          <p:nvPr/>
        </p:nvSpPr>
        <p:spPr>
          <a:xfrm>
            <a:off x="515018" y="5371690"/>
            <a:ext cx="38868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solidFill>
                  <a:srgbClr val="93272C"/>
                </a:solidFill>
                <a:latin typeface="Helvetica Bold Oblique" pitchFamily="2" charset="0"/>
              </a:rPr>
              <a:t>I keep getting calls from the school and I don’t know what to do?!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FD71A9-6737-CD45-B76D-D51BB65B97CE}"/>
              </a:ext>
            </a:extLst>
          </p:cNvPr>
          <p:cNvSpPr txBox="1"/>
          <p:nvPr/>
        </p:nvSpPr>
        <p:spPr>
          <a:xfrm>
            <a:off x="350282" y="2732304"/>
            <a:ext cx="1773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4"/>
                </a:solidFill>
                <a:latin typeface="Helvetica" pitchFamily="2" charset="0"/>
              </a:rPr>
              <a:t>AIS,</a:t>
            </a:r>
          </a:p>
          <a:p>
            <a:pPr algn="ctr"/>
            <a:r>
              <a:rPr lang="en-US" sz="2100" b="1" dirty="0">
                <a:solidFill>
                  <a:srgbClr val="64A708"/>
                </a:solidFill>
                <a:latin typeface="Helvetica" pitchFamily="2" charset="0"/>
              </a:rPr>
              <a:t>BOCES,</a:t>
            </a:r>
          </a:p>
          <a:p>
            <a:pPr algn="ctr"/>
            <a:r>
              <a:rPr lang="en-US" sz="2100" b="1" dirty="0">
                <a:solidFill>
                  <a:srgbClr val="93272C"/>
                </a:solidFill>
                <a:latin typeface="Helvetica" pitchFamily="2" charset="0"/>
              </a:rPr>
              <a:t>CSE,</a:t>
            </a:r>
          </a:p>
          <a:p>
            <a:pPr algn="ctr"/>
            <a:r>
              <a:rPr lang="en-US" sz="2100" b="1" dirty="0">
                <a:solidFill>
                  <a:srgbClr val="003C71"/>
                </a:solidFill>
                <a:latin typeface="Helvetica" pitchFamily="2" charset="0"/>
              </a:rPr>
              <a:t>IEP,</a:t>
            </a:r>
          </a:p>
          <a:p>
            <a:pPr algn="ctr"/>
            <a:r>
              <a:rPr lang="en-US" sz="2100" b="1" dirty="0">
                <a:solidFill>
                  <a:srgbClr val="4472C4"/>
                </a:solidFill>
                <a:latin typeface="Helvetica" pitchFamily="2" charset="0"/>
              </a:rPr>
              <a:t>OPWDD,</a:t>
            </a:r>
          </a:p>
          <a:p>
            <a:pPr algn="ctr"/>
            <a:r>
              <a:rPr lang="en-US" sz="2100" b="1" dirty="0">
                <a:solidFill>
                  <a:srgbClr val="006272"/>
                </a:solidFill>
                <a:latin typeface="Helvetica" pitchFamily="2" charset="0"/>
              </a:rPr>
              <a:t>  PCSE…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8351C0-0962-E04F-8F70-D3C47B7125CF}"/>
              </a:ext>
            </a:extLst>
          </p:cNvPr>
          <p:cNvSpPr txBox="1"/>
          <p:nvPr/>
        </p:nvSpPr>
        <p:spPr>
          <a:xfrm>
            <a:off x="5113049" y="5363479"/>
            <a:ext cx="3270902" cy="107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b="1" dirty="0">
                <a:solidFill>
                  <a:srgbClr val="4472C4"/>
                </a:solidFill>
                <a:latin typeface="Helvetica" pitchFamily="2" charset="0"/>
              </a:rPr>
              <a:t>What’s an </a:t>
            </a:r>
          </a:p>
          <a:p>
            <a:pPr algn="ctr">
              <a:lnSpc>
                <a:spcPts val="3800"/>
              </a:lnSpc>
            </a:pPr>
            <a:r>
              <a:rPr lang="en-US" sz="3600" b="1" dirty="0">
                <a:solidFill>
                  <a:srgbClr val="4472C4"/>
                </a:solidFill>
                <a:latin typeface="Helvetica" pitchFamily="2" charset="0"/>
              </a:rPr>
              <a:t>IEP?</a:t>
            </a:r>
            <a:endParaRPr lang="en-US" sz="3600" b="1" i="1" dirty="0">
              <a:solidFill>
                <a:srgbClr val="4472C4"/>
              </a:solidFill>
              <a:latin typeface="Helvetica Bold Obliqu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3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177594-C652-8C42-8DD7-A59A41C58C1F}"/>
              </a:ext>
            </a:extLst>
          </p:cNvPr>
          <p:cNvSpPr txBox="1"/>
          <p:nvPr/>
        </p:nvSpPr>
        <p:spPr>
          <a:xfrm>
            <a:off x="2202168" y="936596"/>
            <a:ext cx="7787660" cy="397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Orchard Park families with special needs students &amp; atypical learners recognized there were far fewer opportunities for their children compared to their “typical” counterparts with little-to-no support locally. A dedicated group of parents &amp; caregivers </a:t>
            </a:r>
            <a:br>
              <a:rPr lang="en-US" sz="2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decided it was time to bring these families and our district </a:t>
            </a:r>
            <a:br>
              <a:rPr lang="en-US" sz="2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partners together to create a network of support.</a:t>
            </a:r>
          </a:p>
          <a:p>
            <a:pPr algn="ctr">
              <a:lnSpc>
                <a:spcPts val="3000"/>
              </a:lnSpc>
            </a:pPr>
            <a:endParaRPr lang="en-US" sz="20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ts val="3000"/>
              </a:lnSpc>
            </a:pPr>
            <a:r>
              <a:rPr lang="en-US" sz="2000" b="1" dirty="0">
                <a:solidFill>
                  <a:schemeClr val="accent4"/>
                </a:solidFill>
                <a:latin typeface="Helvetica" pitchFamily="2" charset="0"/>
              </a:rPr>
              <a:t>On August 19, 2019, </a:t>
            </a:r>
          </a:p>
          <a:p>
            <a:pPr algn="ctr">
              <a:lnSpc>
                <a:spcPts val="3000"/>
              </a:lnSpc>
            </a:pPr>
            <a:r>
              <a:rPr lang="en-US" sz="2000" b="1" dirty="0">
                <a:solidFill>
                  <a:schemeClr val="accent4"/>
                </a:solidFill>
                <a:latin typeface="Helvetica" pitchFamily="2" charset="0"/>
              </a:rPr>
              <a:t>the OPSEPTSA was officially established.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68D417-4FA4-464F-BDF2-E206AB009147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43A853F-46D5-9340-838A-1C940B81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690" y="5038566"/>
            <a:ext cx="41766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BC9DF4-0E28-4D41-B3BF-F3C5803FED98}"/>
              </a:ext>
            </a:extLst>
          </p:cNvPr>
          <p:cNvSpPr txBox="1"/>
          <p:nvPr/>
        </p:nvSpPr>
        <p:spPr>
          <a:xfrm>
            <a:off x="2430313" y="2315520"/>
            <a:ext cx="7785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3272C"/>
                </a:solidFill>
                <a:latin typeface="Helvetica" pitchFamily="2" charset="0"/>
              </a:rPr>
              <a:t>What is a SEPTSA?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77594-C652-8C42-8DD7-A59A41C58C1F}"/>
              </a:ext>
            </a:extLst>
          </p:cNvPr>
          <p:cNvSpPr txBox="1"/>
          <p:nvPr/>
        </p:nvSpPr>
        <p:spPr>
          <a:xfrm>
            <a:off x="2517399" y="3353628"/>
            <a:ext cx="7499432" cy="240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3C71"/>
                </a:solidFill>
                <a:latin typeface="Helvetica" pitchFamily="2" charset="0"/>
              </a:rPr>
              <a:t>It’s part of the New York State PTA and National PTA*. </a:t>
            </a:r>
            <a:r>
              <a:rPr lang="en-US" sz="2000" dirty="0">
                <a:solidFill>
                  <a:srgbClr val="003C71"/>
                </a:solidFill>
                <a:latin typeface="Helvetica" pitchFamily="2" charset="0"/>
              </a:rPr>
              <a:t>SEPTSA was designed to build strong partnerships among parents, teachers, students, administrators, existing PTAs and the community, for the benefit of families and children in need </a:t>
            </a:r>
            <a:br>
              <a:rPr lang="en-US" sz="20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03C71"/>
                </a:solidFill>
                <a:latin typeface="Helvetica" pitchFamily="2" charset="0"/>
              </a:rPr>
              <a:t>of special education and/or individualized services.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50166-9F0E-4E48-9EE6-919F38DBEDD6}"/>
              </a:ext>
            </a:extLst>
          </p:cNvPr>
          <p:cNvSpPr txBox="1"/>
          <p:nvPr/>
        </p:nvSpPr>
        <p:spPr>
          <a:xfrm>
            <a:off x="2430314" y="6152286"/>
            <a:ext cx="886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* National PTA</a:t>
            </a:r>
            <a:r>
              <a:rPr lang="en-US" sz="1200" baseline="30000" dirty="0">
                <a:latin typeface="Helvetica" pitchFamily="2" charset="0"/>
              </a:rPr>
              <a:t>®</a:t>
            </a:r>
            <a:r>
              <a:rPr lang="en-US" sz="1200" dirty="0">
                <a:latin typeface="Helvetica" pitchFamily="2" charset="0"/>
              </a:rPr>
              <a:t> comprises millions of families, students, teachers, administrators, and business and community leaders 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  devoted to the educational success of children and the promotion of family engagement in schools. (</a:t>
            </a:r>
            <a:r>
              <a:rPr lang="en-US" sz="1200" dirty="0" err="1">
                <a:latin typeface="Helvetica" pitchFamily="2" charset="0"/>
              </a:rPr>
              <a:t>pta.org</a:t>
            </a:r>
            <a:r>
              <a:rPr lang="en-US" sz="1200" dirty="0">
                <a:latin typeface="Helvetica" pitchFamily="2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AD0B5-8F1E-8143-BAFA-90E6F0A3FBDE}"/>
              </a:ext>
            </a:extLst>
          </p:cNvPr>
          <p:cNvSpPr/>
          <p:nvPr/>
        </p:nvSpPr>
        <p:spPr>
          <a:xfrm>
            <a:off x="0" y="-1237"/>
            <a:ext cx="12192000" cy="1713923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DBF102A-AF07-4946-B480-3147F4D3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694" y="-35665"/>
            <a:ext cx="41766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children sitting in a classroom&#10;&#10;Description automatically generated with low confidence">
            <a:extLst>
              <a:ext uri="{FF2B5EF4-FFF2-40B4-BE49-F238E27FC236}">
                <a16:creationId xmlns:a16="http://schemas.microsoft.com/office/drawing/2014/main" id="{D955EB9C-04FB-CE43-A309-A61DD7D92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9" t="-31507" r="29469" b="5030"/>
          <a:stretch/>
        </p:blipFill>
        <p:spPr>
          <a:xfrm>
            <a:off x="0" y="4257"/>
            <a:ext cx="490450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77594-C652-8C42-8DD7-A59A41C58C1F}"/>
              </a:ext>
            </a:extLst>
          </p:cNvPr>
          <p:cNvSpPr txBox="1"/>
          <p:nvPr/>
        </p:nvSpPr>
        <p:spPr>
          <a:xfrm>
            <a:off x="5360426" y="2328633"/>
            <a:ext cx="6158797" cy="391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100" dirty="0">
                <a:solidFill>
                  <a:srgbClr val="006272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Advocates for the education and well-being </a:t>
            </a:r>
          </a:p>
          <a:p>
            <a:pPr>
              <a:lnSpc>
                <a:spcPts val="3000"/>
              </a:lnSpc>
            </a:pP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of </a:t>
            </a:r>
            <a:r>
              <a:rPr lang="en-US" sz="2100" b="1" dirty="0">
                <a:solidFill>
                  <a:srgbClr val="003C71"/>
                </a:solidFill>
                <a:latin typeface="Helvetica" pitchFamily="2" charset="0"/>
              </a:rPr>
              <a:t>EVERY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child in our community </a:t>
            </a:r>
          </a:p>
          <a:p>
            <a:pPr>
              <a:lnSpc>
                <a:spcPts val="3000"/>
              </a:lnSpc>
            </a:pPr>
            <a:endParaRPr lang="en-US" sz="2100" dirty="0">
              <a:solidFill>
                <a:srgbClr val="006272"/>
              </a:solidFill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r>
              <a:rPr lang="en-US" sz="2100" dirty="0">
                <a:solidFill>
                  <a:srgbClr val="006272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Supports families of students with special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or individual needs in the school district,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placed out-of-district and within our locality</a:t>
            </a:r>
          </a:p>
          <a:p>
            <a:pPr>
              <a:lnSpc>
                <a:spcPts val="3000"/>
              </a:lnSpc>
            </a:pPr>
            <a:endParaRPr lang="en-US" sz="2100" dirty="0">
              <a:solidFill>
                <a:srgbClr val="006272"/>
              </a:solidFill>
              <a:latin typeface="Helvetica" pitchFamily="2" charset="0"/>
            </a:endParaRPr>
          </a:p>
          <a:p>
            <a:pPr>
              <a:lnSpc>
                <a:spcPts val="3000"/>
              </a:lnSpc>
            </a:pPr>
            <a:r>
              <a:rPr lang="en-US" sz="2100" dirty="0">
                <a:solidFill>
                  <a:srgbClr val="006272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Builds positive relationships with district staff,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community businesses and partners with other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regional SEPTSA/SEPTA chapters </a:t>
            </a:r>
            <a:r>
              <a:rPr lang="en-US" sz="2100" b="1" dirty="0">
                <a:solidFill>
                  <a:srgbClr val="003C71"/>
                </a:solidFill>
                <a:latin typeface="Helvetica" pitchFamily="2" charset="0"/>
              </a:rPr>
              <a:t>&amp; more!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86EFA-5597-9644-8411-B9961AAF0BE9}"/>
              </a:ext>
            </a:extLst>
          </p:cNvPr>
          <p:cNvSpPr/>
          <p:nvPr/>
        </p:nvSpPr>
        <p:spPr>
          <a:xfrm>
            <a:off x="0" y="-1237"/>
            <a:ext cx="12192000" cy="1713923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FACF748-EE8F-D846-B288-3D369533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1694" y="-35665"/>
            <a:ext cx="4176617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C9DF4-0E28-4D41-B3BF-F3C5803FED98}"/>
              </a:ext>
            </a:extLst>
          </p:cNvPr>
          <p:cNvSpPr txBox="1"/>
          <p:nvPr/>
        </p:nvSpPr>
        <p:spPr>
          <a:xfrm>
            <a:off x="2272139" y="594529"/>
            <a:ext cx="924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4"/>
                </a:solidFill>
                <a:latin typeface="Helvetica" pitchFamily="2" charset="0"/>
              </a:rPr>
              <a:t>What does a SEPTSA do?</a:t>
            </a:r>
          </a:p>
        </p:txBody>
      </p:sp>
    </p:spTree>
    <p:extLst>
      <p:ext uri="{BB962C8B-B14F-4D97-AF65-F5344CB8AC3E}">
        <p14:creationId xmlns:p14="http://schemas.microsoft.com/office/powerpoint/2010/main" val="92162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ABE7F11-1A82-0D4B-AC2B-62940B425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1" t="1302" r="35632" b="1"/>
          <a:stretch/>
        </p:blipFill>
        <p:spPr>
          <a:xfrm>
            <a:off x="0" y="1607127"/>
            <a:ext cx="4901184" cy="5250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77594-C652-8C42-8DD7-A59A41C58C1F}"/>
              </a:ext>
            </a:extLst>
          </p:cNvPr>
          <p:cNvSpPr txBox="1"/>
          <p:nvPr/>
        </p:nvSpPr>
        <p:spPr>
          <a:xfrm>
            <a:off x="5502878" y="2518350"/>
            <a:ext cx="5815772" cy="319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100" dirty="0">
                <a:solidFill>
                  <a:srgbClr val="64A708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Anyone that has an interest in the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welfare and well-being of </a:t>
            </a:r>
            <a:r>
              <a:rPr lang="en-US" sz="2100" b="1" dirty="0">
                <a:solidFill>
                  <a:srgbClr val="003C71"/>
                </a:solidFill>
                <a:latin typeface="Helvetica" pitchFamily="2" charset="0"/>
              </a:rPr>
              <a:t>ALL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children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in our community</a:t>
            </a:r>
          </a:p>
          <a:p>
            <a:pPr>
              <a:lnSpc>
                <a:spcPts val="2700"/>
              </a:lnSpc>
            </a:pPr>
            <a:endParaRPr lang="en-US" sz="2100" dirty="0">
              <a:solidFill>
                <a:srgbClr val="003C71"/>
              </a:solidFill>
              <a:latin typeface="Helvetica" pitchFamily="2" charset="0"/>
            </a:endParaRPr>
          </a:p>
          <a:p>
            <a:pPr>
              <a:lnSpc>
                <a:spcPts val="2700"/>
              </a:lnSpc>
            </a:pPr>
            <a:r>
              <a:rPr lang="en-US" sz="2100" dirty="0">
                <a:solidFill>
                  <a:srgbClr val="64A708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Parents, guardians, families, teachers,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students, school administrators, friends, </a:t>
            </a:r>
            <a:br>
              <a:rPr lang="en-US" sz="2100" dirty="0">
                <a:solidFill>
                  <a:srgbClr val="003C71"/>
                </a:solidFill>
                <a:latin typeface="Helvetica" pitchFamily="2" charset="0"/>
              </a:rPr>
            </a:b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 neighbors, support staff, caregivers, etc.</a:t>
            </a:r>
          </a:p>
          <a:p>
            <a:pPr>
              <a:lnSpc>
                <a:spcPts val="2700"/>
              </a:lnSpc>
            </a:pPr>
            <a:endParaRPr lang="en-US" sz="2100" dirty="0">
              <a:solidFill>
                <a:srgbClr val="003C71"/>
              </a:solidFill>
              <a:latin typeface="Helvetica" pitchFamily="2" charset="0"/>
            </a:endParaRPr>
          </a:p>
          <a:p>
            <a:pPr>
              <a:lnSpc>
                <a:spcPts val="2700"/>
              </a:lnSpc>
            </a:pPr>
            <a:r>
              <a:rPr lang="en-US" sz="2100" dirty="0">
                <a:solidFill>
                  <a:srgbClr val="64A708"/>
                </a:solidFill>
                <a:latin typeface="Helvetica" pitchFamily="2" charset="0"/>
              </a:rPr>
              <a:t>•</a:t>
            </a:r>
            <a:r>
              <a:rPr lang="en-US" sz="2100" dirty="0">
                <a:solidFill>
                  <a:srgbClr val="003C71"/>
                </a:solidFill>
                <a:latin typeface="Helvetica" pitchFamily="2" charset="0"/>
              </a:rPr>
              <a:t> Membership is open to all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001FF-B3A1-4A48-A3D1-45BF81CF0C75}"/>
              </a:ext>
            </a:extLst>
          </p:cNvPr>
          <p:cNvSpPr/>
          <p:nvPr/>
        </p:nvSpPr>
        <p:spPr>
          <a:xfrm>
            <a:off x="0" y="-1237"/>
            <a:ext cx="12192000" cy="1713923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37B8136-F9E8-4B4E-A729-4911829F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1694" y="-35665"/>
            <a:ext cx="4176617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8DDCD-8AB7-4A47-9239-58AA9AD964F4}"/>
              </a:ext>
            </a:extLst>
          </p:cNvPr>
          <p:cNvSpPr txBox="1"/>
          <p:nvPr/>
        </p:nvSpPr>
        <p:spPr>
          <a:xfrm>
            <a:off x="2272139" y="608384"/>
            <a:ext cx="924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b="1" dirty="0">
                <a:solidFill>
                  <a:srgbClr val="64A708"/>
                </a:solidFill>
                <a:latin typeface="Helvetica" pitchFamily="2" charset="0"/>
              </a:rPr>
              <a:t>Who are SEPTSA members?</a:t>
            </a:r>
          </a:p>
        </p:txBody>
      </p:sp>
    </p:spTree>
    <p:extLst>
      <p:ext uri="{BB962C8B-B14F-4D97-AF65-F5344CB8AC3E}">
        <p14:creationId xmlns:p14="http://schemas.microsoft.com/office/powerpoint/2010/main" val="423670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A65B00-0639-BF4E-A4E9-288B000C6027}"/>
              </a:ext>
            </a:extLst>
          </p:cNvPr>
          <p:cNvSpPr/>
          <p:nvPr/>
        </p:nvSpPr>
        <p:spPr>
          <a:xfrm>
            <a:off x="0" y="-1237"/>
            <a:ext cx="12192000" cy="1713923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F8F0699-4316-FF47-962C-54D69A82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694" y="-35665"/>
            <a:ext cx="4176617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CE946E-3943-C646-94E0-E8A65E63EA32}"/>
              </a:ext>
            </a:extLst>
          </p:cNvPr>
          <p:cNvSpPr txBox="1"/>
          <p:nvPr/>
        </p:nvSpPr>
        <p:spPr>
          <a:xfrm>
            <a:off x="3574923" y="608384"/>
            <a:ext cx="794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4"/>
                </a:solidFill>
                <a:latin typeface="Helvetica" pitchFamily="2" charset="0"/>
              </a:rPr>
              <a:t>Membership Benefits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896D2-A9B7-3948-98CE-B6F382ADD9FD}"/>
              </a:ext>
            </a:extLst>
          </p:cNvPr>
          <p:cNvSpPr txBox="1"/>
          <p:nvPr/>
        </p:nvSpPr>
        <p:spPr>
          <a:xfrm>
            <a:off x="5224928" y="2135622"/>
            <a:ext cx="642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3272C"/>
                </a:solidFill>
                <a:latin typeface="Helvetica" pitchFamily="2" charset="0"/>
              </a:rPr>
              <a:t>Get support &amp; share experiences with other families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2571A4-5A3D-7242-9F43-DC0D0F1C202F}"/>
              </a:ext>
            </a:extLst>
          </p:cNvPr>
          <p:cNvSpPr txBox="1"/>
          <p:nvPr/>
        </p:nvSpPr>
        <p:spPr>
          <a:xfrm>
            <a:off x="5224928" y="2637948"/>
            <a:ext cx="642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272"/>
                </a:solidFill>
                <a:latin typeface="Helvetica" pitchFamily="2" charset="0"/>
              </a:rPr>
              <a:t>Networking with district administrators, community members, parents, education experts &amp; students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429DB9-578A-CC44-9D5A-10CDEEE3E59F}"/>
              </a:ext>
            </a:extLst>
          </p:cNvPr>
          <p:cNvSpPr txBox="1"/>
          <p:nvPr/>
        </p:nvSpPr>
        <p:spPr>
          <a:xfrm>
            <a:off x="5224928" y="3387306"/>
            <a:ext cx="642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C71"/>
                </a:solidFill>
                <a:latin typeface="Helvetica" pitchFamily="2" charset="0"/>
              </a:rPr>
              <a:t>Guest speakers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DA6DFE-4E4E-FF48-B06E-0F60ED9C8F2D}"/>
              </a:ext>
            </a:extLst>
          </p:cNvPr>
          <p:cNvSpPr txBox="1"/>
          <p:nvPr/>
        </p:nvSpPr>
        <p:spPr>
          <a:xfrm>
            <a:off x="5224928" y="5354349"/>
            <a:ext cx="642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C71"/>
                </a:solidFill>
                <a:latin typeface="Helvetica" pitchFamily="2" charset="0"/>
              </a:rPr>
              <a:t>Be a part of a powerful association than can advocate on behalf of children and educators at the local, state and national levels. (</a:t>
            </a:r>
            <a:r>
              <a:rPr lang="en-US" dirty="0" err="1">
                <a:solidFill>
                  <a:srgbClr val="003C71"/>
                </a:solidFill>
                <a:latin typeface="Helvetica" pitchFamily="2" charset="0"/>
              </a:rPr>
              <a:t>pta.org</a:t>
            </a:r>
            <a:r>
              <a:rPr lang="en-US" dirty="0">
                <a:solidFill>
                  <a:srgbClr val="003C71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A8560-D8ED-7F41-8CA5-A31CC166E7B2}"/>
              </a:ext>
            </a:extLst>
          </p:cNvPr>
          <p:cNvSpPr txBox="1"/>
          <p:nvPr/>
        </p:nvSpPr>
        <p:spPr>
          <a:xfrm>
            <a:off x="5224928" y="3851011"/>
            <a:ext cx="642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3272C"/>
                </a:solidFill>
                <a:latin typeface="Helvetica" pitchFamily="2" charset="0"/>
              </a:rPr>
              <a:t>Attend monthly member meetings with the flexibility </a:t>
            </a:r>
            <a:br>
              <a:rPr lang="en-US" dirty="0">
                <a:solidFill>
                  <a:srgbClr val="93272C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93272C"/>
                </a:solidFill>
                <a:latin typeface="Helvetica" pitchFamily="2" charset="0"/>
              </a:rPr>
              <a:t>of attending in-person* or virtually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821515-5447-304F-BE2F-175EC27121EF}"/>
              </a:ext>
            </a:extLst>
          </p:cNvPr>
          <p:cNvSpPr txBox="1"/>
          <p:nvPr/>
        </p:nvSpPr>
        <p:spPr>
          <a:xfrm>
            <a:off x="5224927" y="4610578"/>
            <a:ext cx="659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272"/>
                </a:solidFill>
                <a:latin typeface="Helvetica" pitchFamily="2" charset="0"/>
              </a:rPr>
              <a:t>Access to local, regional &amp; NYS seminars and learning opportunities (usually FREE with your annual membership fee!)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EEC78E-5ACC-EC4A-81DA-477322F97772}"/>
              </a:ext>
            </a:extLst>
          </p:cNvPr>
          <p:cNvSpPr txBox="1"/>
          <p:nvPr/>
        </p:nvSpPr>
        <p:spPr>
          <a:xfrm>
            <a:off x="5654419" y="6527524"/>
            <a:ext cx="6429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3C71"/>
                </a:solidFill>
                <a:latin typeface="Helvetica" pitchFamily="2" charset="0"/>
              </a:rPr>
              <a:t>* Pending COVID restrictions and/or location availability</a:t>
            </a:r>
          </a:p>
        </p:txBody>
      </p:sp>
    </p:spTree>
    <p:extLst>
      <p:ext uri="{BB962C8B-B14F-4D97-AF65-F5344CB8AC3E}">
        <p14:creationId xmlns:p14="http://schemas.microsoft.com/office/powerpoint/2010/main" val="27496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567F6F4-CD57-8241-BCFF-CFC338398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4" t="1434" r="14536" b="1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6A4F38A-5C60-8C4C-8D4B-0E821C52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199" y="164680"/>
            <a:ext cx="6264925" cy="2743200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7B44E9D-58AB-EA4A-A70D-A777B3254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9" t="21363" r="19841" b="19643"/>
          <a:stretch/>
        </p:blipFill>
        <p:spPr>
          <a:xfrm>
            <a:off x="8244114" y="3072560"/>
            <a:ext cx="3251200" cy="3236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D5928-4570-B040-91C1-6598B656AF6D}"/>
              </a:ext>
            </a:extLst>
          </p:cNvPr>
          <p:cNvSpPr txBox="1"/>
          <p:nvPr/>
        </p:nvSpPr>
        <p:spPr>
          <a:xfrm>
            <a:off x="1524000" y="1335313"/>
            <a:ext cx="5689600" cy="438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200" b="1" dirty="0">
                <a:solidFill>
                  <a:schemeClr val="bg1"/>
                </a:solidFill>
                <a:latin typeface="Helvetica" pitchFamily="2" charset="0"/>
              </a:rPr>
              <a:t>2021-2022</a:t>
            </a:r>
            <a:r>
              <a:rPr lang="en-US" sz="52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>
              <a:lnSpc>
                <a:spcPts val="5500"/>
              </a:lnSpc>
            </a:pPr>
            <a:r>
              <a:rPr lang="en-US" sz="5200" dirty="0">
                <a:solidFill>
                  <a:schemeClr val="bg1"/>
                </a:solidFill>
                <a:latin typeface="Helvetica" pitchFamily="2" charset="0"/>
              </a:rPr>
              <a:t>Membership </a:t>
            </a:r>
          </a:p>
          <a:p>
            <a:pPr>
              <a:lnSpc>
                <a:spcPts val="5500"/>
              </a:lnSpc>
            </a:pPr>
            <a:r>
              <a:rPr lang="en-US" sz="5200" dirty="0">
                <a:solidFill>
                  <a:schemeClr val="bg1"/>
                </a:solidFill>
                <a:latin typeface="Helvetica" pitchFamily="2" charset="0"/>
              </a:rPr>
              <a:t>Now Open</a:t>
            </a:r>
          </a:p>
          <a:p>
            <a:endParaRPr lang="en-US" sz="5000" b="1" dirty="0">
              <a:latin typeface="Helvetica" pitchFamily="2" charset="0"/>
            </a:endParaRPr>
          </a:p>
          <a:p>
            <a:r>
              <a:rPr lang="en-US" sz="6000" b="1" dirty="0">
                <a:solidFill>
                  <a:schemeClr val="accent4"/>
                </a:solidFill>
                <a:latin typeface="Helvetica" pitchFamily="2" charset="0"/>
              </a:rPr>
              <a:t>Join today!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orchardpark.memberhub.com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/store</a:t>
            </a:r>
            <a:endParaRPr lang="en-US" sz="6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80F34A1-A424-C141-97B8-A399FE3F8D72}"/>
              </a:ext>
            </a:extLst>
          </p:cNvPr>
          <p:cNvSpPr/>
          <p:nvPr/>
        </p:nvSpPr>
        <p:spPr>
          <a:xfrm>
            <a:off x="5747657" y="4342561"/>
            <a:ext cx="2307770" cy="73744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96D46-38AB-E240-808B-CB0A7DBA3A26}"/>
              </a:ext>
            </a:extLst>
          </p:cNvPr>
          <p:cNvSpPr txBox="1"/>
          <p:nvPr/>
        </p:nvSpPr>
        <p:spPr>
          <a:xfrm>
            <a:off x="1537855" y="5992995"/>
            <a:ext cx="64297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Questions? Email us at: </a:t>
            </a:r>
            <a:r>
              <a:rPr lang="en-US" sz="1700" b="1" dirty="0" err="1">
                <a:solidFill>
                  <a:schemeClr val="bg1"/>
                </a:solidFill>
                <a:latin typeface="Helvetica" pitchFamily="2" charset="0"/>
              </a:rPr>
              <a:t>opseptsa@gmail.com</a:t>
            </a:r>
            <a:endParaRPr lang="en-US" sz="17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1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514</Words>
  <Application>Microsoft Macintosh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BOLD OBLIQUE</vt:lpstr>
      <vt:lpstr>HELVETICA BOLD OBLIQUE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phillips</dc:creator>
  <cp:lastModifiedBy>sandra phillips</cp:lastModifiedBy>
  <cp:revision>60</cp:revision>
  <dcterms:created xsi:type="dcterms:W3CDTF">2021-09-16T04:56:11Z</dcterms:created>
  <dcterms:modified xsi:type="dcterms:W3CDTF">2021-09-17T15:51:31Z</dcterms:modified>
</cp:coreProperties>
</file>